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5" r:id="rId16"/>
    <p:sldId id="276" r:id="rId17"/>
    <p:sldId id="260" r:id="rId1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Outlet Size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Weight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Fat Content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76D56F19-2708-49DB-8F92-D8AC45F23A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Visibility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Outlet Size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Weight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Fat Content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76D56F19-2708-49DB-8F92-D8AC45F23A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Item Visibility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Outlet Size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Weight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Fat Content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Visibility</a:t>
          </a:r>
        </a:p>
      </dsp:txBody>
      <dsp:txXfrm>
        <a:off x="860480" y="2795238"/>
        <a:ext cx="2224411" cy="745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Outlet Size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Weight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Fat Content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noProof="1"/>
            <a:t>Item Visibility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iconos"/>
  <dgm:desc val="Se usa para mostrar una serie de elementos visuales de arriba a abajo con texto de nivel 1 o nivel 1 y nivel 2 agrupados en una forma. Funciona mejor con iconos o imágenes pequeñas con descripciones más lar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iconos"/>
  <dgm:desc val="Se usa para mostrar una serie de elementos visuales de arriba a abajo con texto de nivel 1 o nivel 1 y nivel 2 agrupados en una forma. Funciona mejor con iconos o imágenes pequeñas con descripciones más lar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03905C-7F1E-4EB1-83CB-22633D84A613}" type="datetime1">
              <a:rPr lang="es-ES" smtClean="0"/>
              <a:t>03/03/2022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346C4A-AC5D-41C9-92CB-B29B3A4C2452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386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24472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1435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3558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5005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22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458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6286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3557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2552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785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FAB3AFB-596D-4F4F-A0E2-7212CED41EAA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B1D29B-7FA7-462E-9F66-F7535CDBC402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7E9933-50FB-48C8-A8C8-4EEF40652EAD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EE9B93-6507-4CBF-A88C-76CAA021E018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92AA52-DDA1-4945-94E1-A9E6959956E2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23A044-2273-434D-A7F2-5D25DDC1C78B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2545DF-7CF6-4379-A6A0-93C62DAD3645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8BB6CC-FBA9-4725-92DF-D94BEBAC68DB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C64D12-4AF6-4724-970F-9FEBCE25C9B0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E147ED-D672-4C21-8F30-1310CBD539B9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221423-6C0D-486C-9687-383144CAAE9E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5DEF8D-9EEF-4614-9E19-CE77C81F09D3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3A25AA-8ABD-4590-B9B8-8669A47C0ACD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A92E7A-A1BE-4084-9173-FB68E0343787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C869D9-8F35-4CA4-AA4D-335F53E8E2A4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371BB9-9019-4266-B397-95F1F492E6C9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ED8AEB-AA97-48E7-B0DC-748C438394B7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88C9AE0-7697-42F1-BDB3-E906F6B6BC3D}" type="datetime1">
              <a:rPr lang="es-ES" noProof="0" smtClean="0"/>
              <a:t>03/03/2022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someone@example.com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14.png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á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12" name="Imagen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Bombill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ctángulo con esquinas opuestas redondeadas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b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orma lib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orma lib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orma lib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orma lib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orma lib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orma lib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orma lib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orma lib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á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orma lib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orma lib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orma lib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orma lib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orma lib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orma lib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orma lib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orma lib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orma lib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á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es-ES" dirty="0"/>
              <a:t>Sales </a:t>
            </a:r>
            <a:r>
              <a:rPr lang="es-ES" dirty="0" err="1"/>
              <a:t>Prediction</a:t>
            </a:r>
            <a:r>
              <a:rPr lang="es-ES" dirty="0"/>
              <a:t> </a:t>
            </a:r>
            <a:r>
              <a:rPr lang="es-ES" dirty="0" err="1"/>
              <a:t>models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 err="1"/>
              <a:t>By</a:t>
            </a:r>
            <a:r>
              <a:rPr lang="es-ES" dirty="0"/>
              <a:t> Felipe </a:t>
            </a:r>
            <a:r>
              <a:rPr lang="es-ES" dirty="0" err="1"/>
              <a:t>Vileegas</a:t>
            </a:r>
            <a:endParaRPr lang="es-ES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3148" y="2374746"/>
            <a:ext cx="3445709" cy="1689253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Tipo de tienda más predominante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FF5DF04-7C6D-464F-9020-DA277F26ED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8" t="32793" r="40477" b="17444"/>
          <a:stretch/>
        </p:blipFill>
        <p:spPr>
          <a:xfrm>
            <a:off x="54061" y="1330660"/>
            <a:ext cx="7439223" cy="415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985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Predicciones de ventas considerando solo variables numéricas 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4324444-F12E-42F5-BE44-DE1337AFF4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14" t="50000" r="38050" b="37984"/>
          <a:stretch/>
        </p:blipFill>
        <p:spPr>
          <a:xfrm>
            <a:off x="33841" y="1482753"/>
            <a:ext cx="7519103" cy="99147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B27E51B-14FD-4141-A41C-C2C0A85CFD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42" t="46699" r="36191" b="36501"/>
          <a:stretch/>
        </p:blipFill>
        <p:spPr>
          <a:xfrm>
            <a:off x="30499" y="3594581"/>
            <a:ext cx="7486348" cy="119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95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Predicciones de ventas considerando solo variables Categóricas 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1DBA6C2-150F-48E6-9B10-6E14C1715E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14" t="60111" r="43928" b="26973"/>
          <a:stretch/>
        </p:blipFill>
        <p:spPr>
          <a:xfrm>
            <a:off x="146777" y="2597829"/>
            <a:ext cx="7253792" cy="116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25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Predicciones de ventas considerando todas las variables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A54C512-AF66-460C-AC15-EF1A64E57C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76" t="46559" r="5595" b="23373"/>
          <a:stretch/>
        </p:blipFill>
        <p:spPr>
          <a:xfrm>
            <a:off x="335854" y="3063459"/>
            <a:ext cx="11520291" cy="232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37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304664"/>
            <a:ext cx="10025065" cy="819355"/>
          </a:xfrm>
        </p:spPr>
        <p:txBody>
          <a:bodyPr rtlCol="0" anchor="ctr"/>
          <a:lstStyle/>
          <a:p>
            <a:pPr algn="ctr" rtl="0"/>
            <a:r>
              <a:rPr lang="es-ES" dirty="0"/>
              <a:t>  Información de contacto	</a:t>
            </a:r>
          </a:p>
        </p:txBody>
      </p:sp>
      <p:pic>
        <p:nvPicPr>
          <p:cNvPr id="6" name="Marcador de posición de imagen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2400" dirty="0">
                <a:hlinkClick r:id="rId4"/>
              </a:rPr>
              <a:t>someone@example.com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á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dirty="0"/>
            </a:p>
          </p:txBody>
        </p:sp>
        <p:pic>
          <p:nvPicPr>
            <p:cNvPr id="282" name="Imagen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Variables Modificadas: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upo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Marcador de contenido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4032322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4" name="Imagen 3">
            <a:extLst>
              <a:ext uri="{FF2B5EF4-FFF2-40B4-BE49-F238E27FC236}">
                <a16:creationId xmlns:a16="http://schemas.microsoft.com/office/drawing/2014/main" id="{E0A36E7F-A1FF-4E91-A688-99FB9ED8778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0587" t="25609" r="56257" b="28045"/>
          <a:stretch/>
        </p:blipFill>
        <p:spPr>
          <a:xfrm>
            <a:off x="676530" y="1444615"/>
            <a:ext cx="5898441" cy="463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449943"/>
            <a:ext cx="3276981" cy="1647145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Breve Análisis estadístico individual de cada variable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aphicFrame>
        <p:nvGraphicFramePr>
          <p:cNvPr id="200" name="Marcador de contenido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4" name="Imagen 63">
            <a:extLst>
              <a:ext uri="{FF2B5EF4-FFF2-40B4-BE49-F238E27FC236}">
                <a16:creationId xmlns:a16="http://schemas.microsoft.com/office/drawing/2014/main" id="{2E7CB673-AEBE-4149-AEA8-18189CB90C0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580" t="19729" r="42210" b="44124"/>
          <a:stretch/>
        </p:blipFill>
        <p:spPr>
          <a:xfrm>
            <a:off x="90919" y="1567543"/>
            <a:ext cx="7365507" cy="400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64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Correlación de variables numéricas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649038-67E2-4C08-992C-C2B5ADB569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72" t="25808" r="34691" b="11092"/>
          <a:stretch/>
        </p:blipFill>
        <p:spPr>
          <a:xfrm>
            <a:off x="304799" y="1059543"/>
            <a:ext cx="6612691" cy="432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27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Porcentaje de ventas según contenido de grasa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B7F3537-FDA9-4AA8-BFB9-845AB1FAD2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67" t="19244" r="46547" b="12151"/>
          <a:stretch/>
        </p:blipFill>
        <p:spPr>
          <a:xfrm>
            <a:off x="537029" y="503534"/>
            <a:ext cx="6560457" cy="605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901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Componentes de informática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C207461-0450-451E-8550-9836A85A05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57" t="21151" r="47381" b="11938"/>
          <a:stretch/>
        </p:blipFill>
        <p:spPr>
          <a:xfrm>
            <a:off x="174170" y="188686"/>
            <a:ext cx="7112001" cy="633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0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1548" y="1199090"/>
            <a:ext cx="3276981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3200" dirty="0"/>
              <a:t>Importancia de </a:t>
            </a:r>
            <a:r>
              <a:rPr lang="es-ES" sz="3200" dirty="0" err="1"/>
              <a:t>item</a:t>
            </a:r>
            <a:r>
              <a:rPr lang="es-ES" sz="3200" dirty="0"/>
              <a:t> </a:t>
            </a:r>
            <a:r>
              <a:rPr lang="es-ES" sz="3200" dirty="0" err="1"/>
              <a:t>type</a:t>
            </a:r>
            <a:r>
              <a:rPr lang="es-ES" sz="3200" dirty="0"/>
              <a:t> calculado en base a la densidad de observaciones</a:t>
            </a:r>
            <a:br>
              <a:rPr lang="es-ES" sz="3200" dirty="0"/>
            </a:br>
            <a:endParaRPr lang="es-ES" sz="3200" dirty="0"/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B1D2CC5-4450-461C-8DD0-A94E494387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8" t="22844" r="41667" b="15539"/>
          <a:stretch/>
        </p:blipFill>
        <p:spPr>
          <a:xfrm>
            <a:off x="47617" y="791745"/>
            <a:ext cx="7452111" cy="527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31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948" y="1950429"/>
            <a:ext cx="3576338" cy="1866828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Correlación y relevancia de </a:t>
            </a:r>
            <a:r>
              <a:rPr lang="es-ES" sz="3200" dirty="0" err="1"/>
              <a:t>Oulet</a:t>
            </a:r>
            <a:r>
              <a:rPr lang="es-ES" sz="3200" dirty="0"/>
              <a:t> </a:t>
            </a:r>
            <a:r>
              <a:rPr lang="es-ES" sz="3200" dirty="0" err="1"/>
              <a:t>Type</a:t>
            </a:r>
            <a:r>
              <a:rPr lang="es-ES" sz="3200" dirty="0"/>
              <a:t> vs </a:t>
            </a:r>
            <a:r>
              <a:rPr lang="es-ES" sz="3200" dirty="0" err="1"/>
              <a:t>Oulet</a:t>
            </a:r>
            <a:r>
              <a:rPr lang="es-ES" sz="3200" dirty="0"/>
              <a:t> </a:t>
            </a:r>
            <a:r>
              <a:rPr lang="es-ES" sz="3200" dirty="0" err="1"/>
              <a:t>Size</a:t>
            </a:r>
            <a:r>
              <a:rPr lang="es-ES" sz="3200" dirty="0"/>
              <a:t> 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F96820C-8E01-4F8C-9438-3017A59DC1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34" t="28773" r="42023" b="12786"/>
          <a:stretch/>
        </p:blipFill>
        <p:spPr>
          <a:xfrm>
            <a:off x="97924" y="867114"/>
            <a:ext cx="7351497" cy="512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5090" y="1721774"/>
            <a:ext cx="327698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Tamaño de tienda mas predominante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81ACC68-0A77-4974-A18C-95FC175441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35" t="28130" r="39063" b="23604"/>
          <a:stretch/>
        </p:blipFill>
        <p:spPr>
          <a:xfrm>
            <a:off x="98970" y="1233602"/>
            <a:ext cx="7349405" cy="393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8704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67_TF22898775_Win32" id="{2360EE0D-CDA3-4546-8917-A078E14AF283}" vid="{A4D62708-C547-4F0B-A5D6-5DC6A696AF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moderno</Template>
  <TotalTime>68</TotalTime>
  <Words>125</Words>
  <Application>Microsoft Office PowerPoint</Application>
  <PresentationFormat>Panorámica</PresentationFormat>
  <Paragraphs>38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Circuito</vt:lpstr>
      <vt:lpstr>Sales Prediction models</vt:lpstr>
      <vt:lpstr>Variables Modificadas:</vt:lpstr>
      <vt:lpstr>Breve Análisis estadístico individual de cada variable</vt:lpstr>
      <vt:lpstr>Correlación de variables numéricas</vt:lpstr>
      <vt:lpstr>Porcentaje de ventas según contenido de grasa</vt:lpstr>
      <vt:lpstr>Componentes de informática</vt:lpstr>
      <vt:lpstr>Importancia de item type calculado en base a la densidad de observaciones </vt:lpstr>
      <vt:lpstr>Correlación y relevancia de Oulet Type vs Oulet Size </vt:lpstr>
      <vt:lpstr>Tamaño de tienda mas predominante</vt:lpstr>
      <vt:lpstr>Tipo de tienda más predominante</vt:lpstr>
      <vt:lpstr>Predicciones de ventas considerando solo variables numéricas </vt:lpstr>
      <vt:lpstr>Predicciones de ventas considerando solo variables Categóricas </vt:lpstr>
      <vt:lpstr>Predicciones de ventas considerando todas las variables</vt:lpstr>
      <vt:lpstr>  Información de contacto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Prediction models</dc:title>
  <dc:creator>Carlos Felipe Villegas Hidalgo</dc:creator>
  <cp:lastModifiedBy>Carlos Felipe Villegas Hidalgo</cp:lastModifiedBy>
  <cp:revision>2</cp:revision>
  <dcterms:created xsi:type="dcterms:W3CDTF">2022-03-03T15:53:25Z</dcterms:created>
  <dcterms:modified xsi:type="dcterms:W3CDTF">2022-03-03T17:01:36Z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